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61" r:id="rId3"/>
    <p:sldId id="286" r:id="rId4"/>
    <p:sldId id="275" r:id="rId5"/>
    <p:sldId id="276" r:id="rId6"/>
    <p:sldId id="287" r:id="rId7"/>
    <p:sldId id="281" r:id="rId8"/>
    <p:sldId id="282" r:id="rId9"/>
    <p:sldId id="271"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BFB28B-3A84-4A35-8307-EE1901A98623}">
  <a:tblStyle styleId="{A8BFB28B-3A84-4A35-8307-EE1901A986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82" autoAdjust="0"/>
    <p:restoredTop sz="94660"/>
  </p:normalViewPr>
  <p:slideViewPr>
    <p:cSldViewPr snapToGrid="0">
      <p:cViewPr varScale="1">
        <p:scale>
          <a:sx n="78" d="100"/>
          <a:sy n="78" d="100"/>
        </p:scale>
        <p:origin x="8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e990035666_0_2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e990035666_0_2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990035666_0_2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990035666_0_2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93646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990035666_0_2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990035666_0_2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219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990035666_0_2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990035666_0_2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228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e990035666_0_2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e990035666_0_2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testasp.vulnweb.com/Login.asp"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10594" y="2001051"/>
            <a:ext cx="8722811" cy="1141397"/>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dirty="0">
                <a:latin typeface="inherit"/>
                <a:ea typeface="Proxima Nova"/>
                <a:cs typeface="Times New Roman" panose="02020603050405020304" pitchFamily="18" charset="0"/>
                <a:sym typeface="Proxima Nova"/>
              </a:rPr>
              <a:t>Reporting Vulnerability</a:t>
            </a:r>
            <a:endParaRPr b="1" dirty="0">
              <a:latin typeface="inherit"/>
              <a:ea typeface="Proxima Nova"/>
              <a:cs typeface="Times New Roman" panose="02020603050405020304" pitchFamily="18" charset="0"/>
              <a:sym typeface="Proxima Nova"/>
            </a:endParaRPr>
          </a:p>
        </p:txBody>
      </p:sp>
      <p:sp>
        <p:nvSpPr>
          <p:cNvPr id="55" name="Google Shape;55;p13"/>
          <p:cNvSpPr txBox="1">
            <a:spLocks noGrp="1"/>
          </p:cNvSpPr>
          <p:nvPr>
            <p:ph type="subTitle" idx="1"/>
          </p:nvPr>
        </p:nvSpPr>
        <p:spPr>
          <a:xfrm>
            <a:off x="894717" y="3239618"/>
            <a:ext cx="7354564" cy="458804"/>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en" dirty="0">
                <a:solidFill>
                  <a:schemeClr val="tx2">
                    <a:lumMod val="50000"/>
                  </a:schemeClr>
                </a:solidFill>
                <a:latin typeface="inherit"/>
                <a:ea typeface="Proxima Nova"/>
                <a:cs typeface="Times New Roman" panose="02020603050405020304" pitchFamily="18" charset="0"/>
                <a:sym typeface="Proxima Nova"/>
              </a:rPr>
              <a:t>Target URL: </a:t>
            </a:r>
            <a:r>
              <a:rPr lang="en-IN" b="0" i="0" dirty="0">
                <a:solidFill>
                  <a:schemeClr val="tx2">
                    <a:lumMod val="50000"/>
                  </a:schemeClr>
                </a:solidFill>
                <a:effectLst/>
                <a:latin typeface="inherit"/>
              </a:rPr>
              <a:t>http://testasp.vulnweb.com/</a:t>
            </a:r>
            <a:endParaRPr dirty="0">
              <a:solidFill>
                <a:schemeClr val="tx2">
                  <a:lumMod val="50000"/>
                </a:schemeClr>
              </a:solidFill>
              <a:latin typeface="inherit"/>
              <a:ea typeface="Proxima Nova"/>
              <a:cs typeface="Times New Roman" panose="02020603050405020304" pitchFamily="18" charset="0"/>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155850" y="1909391"/>
            <a:ext cx="8832300" cy="1324717"/>
          </a:xfrm>
          <a:prstGeom prst="rect">
            <a:avLst/>
          </a:prstGeom>
        </p:spPr>
        <p:txBody>
          <a:bodyPr spcFirstLastPara="1" wrap="square" lIns="91425" tIns="91425" rIns="91425" bIns="91425" anchor="ctr" anchorCtr="0">
            <a:noAutofit/>
          </a:bodyPr>
          <a:lstStyle/>
          <a:p>
            <a:r>
              <a:rPr lang="en-IN" sz="2500" b="1" dirty="0">
                <a:solidFill>
                  <a:schemeClr val="tx1"/>
                </a:solidFill>
                <a:latin typeface="inherit"/>
              </a:rPr>
              <a:t>SQL Injection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7C2875-1087-4FE2-F36A-7D595745731D}"/>
              </a:ext>
            </a:extLst>
          </p:cNvPr>
          <p:cNvSpPr txBox="1"/>
          <p:nvPr/>
        </p:nvSpPr>
        <p:spPr>
          <a:xfrm>
            <a:off x="347133" y="248037"/>
            <a:ext cx="8449734" cy="4739759"/>
          </a:xfrm>
          <a:prstGeom prst="rect">
            <a:avLst/>
          </a:prstGeom>
          <a:noFill/>
        </p:spPr>
        <p:txBody>
          <a:bodyPr wrap="square" rtlCol="0">
            <a:spAutoFit/>
          </a:bodyPr>
          <a:lstStyle/>
          <a:p>
            <a:r>
              <a:rPr lang="en-GB" sz="2400" b="1" dirty="0">
                <a:latin typeface="inherit"/>
                <a:cs typeface="Times New Roman" panose="02020603050405020304" pitchFamily="18" charset="0"/>
              </a:rPr>
              <a:t>Summary:</a:t>
            </a:r>
          </a:p>
          <a:p>
            <a:endParaRPr lang="en-GB" sz="1000" b="1" dirty="0">
              <a:latin typeface="inherit"/>
              <a:cs typeface="Times New Roman" panose="02020603050405020304" pitchFamily="18" charset="0"/>
            </a:endParaRPr>
          </a:p>
          <a:p>
            <a:r>
              <a:rPr lang="en-GB" sz="1800" b="0" i="0" dirty="0">
                <a:solidFill>
                  <a:schemeClr val="tx1"/>
                </a:solidFill>
                <a:effectLst/>
                <a:latin typeface="inherit"/>
              </a:rPr>
              <a:t>A </a:t>
            </a:r>
            <a:r>
              <a:rPr lang="en-GB" sz="1800" b="0" i="0" dirty="0" err="1">
                <a:solidFill>
                  <a:schemeClr val="tx1"/>
                </a:solidFill>
                <a:effectLst/>
                <a:latin typeface="inherit"/>
              </a:rPr>
              <a:t>boolean</a:t>
            </a:r>
            <a:r>
              <a:rPr lang="en-GB" sz="1800" b="0" i="0" dirty="0">
                <a:solidFill>
                  <a:schemeClr val="tx1"/>
                </a:solidFill>
                <a:effectLst/>
                <a:latin typeface="inherit"/>
              </a:rPr>
              <a:t>-based SQL injection vulnerability has been identified in the web application. This type of vulnerability allows an attacker to manipulate the application's SQL queries by injecting specially crafted input. By exploiting this vulnerability, an attacker can potentially gain unauthorized access to sensitive information or perform malicious activities.</a:t>
            </a:r>
          </a:p>
          <a:p>
            <a:endParaRPr lang="en-GB" sz="1600" dirty="0">
              <a:solidFill>
                <a:schemeClr val="tx1"/>
              </a:solidFill>
              <a:latin typeface="inherit"/>
            </a:endParaRPr>
          </a:p>
          <a:p>
            <a:endParaRPr lang="en-GB" sz="1600" dirty="0">
              <a:solidFill>
                <a:schemeClr val="tx1"/>
              </a:solidFill>
              <a:latin typeface="inherit"/>
            </a:endParaRPr>
          </a:p>
          <a:p>
            <a:r>
              <a:rPr lang="en-GB" sz="2400" b="1" i="0" dirty="0">
                <a:solidFill>
                  <a:schemeClr val="tx1"/>
                </a:solidFill>
                <a:effectLst/>
                <a:latin typeface="inherit"/>
              </a:rPr>
              <a:t>Vulnerability Details: </a:t>
            </a:r>
          </a:p>
          <a:p>
            <a:endParaRPr lang="en-GB" sz="1000" b="1" i="0" dirty="0">
              <a:solidFill>
                <a:schemeClr val="tx1"/>
              </a:solidFill>
              <a:effectLst/>
              <a:latin typeface="inherit"/>
            </a:endParaRPr>
          </a:p>
          <a:p>
            <a:r>
              <a:rPr lang="en-GB" sz="1800" b="1" i="0" dirty="0">
                <a:solidFill>
                  <a:schemeClr val="bg2"/>
                </a:solidFill>
                <a:effectLst/>
                <a:latin typeface="inherit"/>
              </a:rPr>
              <a:t>Type:</a:t>
            </a:r>
            <a:r>
              <a:rPr lang="en-GB" sz="1800" b="0" i="0" dirty="0">
                <a:solidFill>
                  <a:schemeClr val="tx1"/>
                </a:solidFill>
                <a:effectLst/>
                <a:latin typeface="inherit"/>
              </a:rPr>
              <a:t> Boolean-based SQL Injection Application </a:t>
            </a:r>
          </a:p>
          <a:p>
            <a:r>
              <a:rPr lang="en-GB" sz="1800" b="1" i="0" dirty="0">
                <a:solidFill>
                  <a:schemeClr val="bg2"/>
                </a:solidFill>
                <a:effectLst/>
                <a:latin typeface="inherit"/>
              </a:rPr>
              <a:t>URL: </a:t>
            </a:r>
            <a:r>
              <a:rPr lang="en-IN" sz="1800" b="0" i="0" dirty="0">
                <a:solidFill>
                  <a:schemeClr val="tx1"/>
                </a:solidFill>
                <a:effectLst/>
                <a:latin typeface="inherit"/>
              </a:rPr>
              <a:t>http://testasp.vulnweb.com/</a:t>
            </a:r>
            <a:endParaRPr lang="en-GB" sz="1800" b="1" i="0" dirty="0">
              <a:solidFill>
                <a:schemeClr val="tx1"/>
              </a:solidFill>
              <a:effectLst/>
              <a:latin typeface="inherit"/>
            </a:endParaRPr>
          </a:p>
          <a:p>
            <a:r>
              <a:rPr lang="en-IN" sz="1800" b="1" dirty="0">
                <a:solidFill>
                  <a:schemeClr val="bg2"/>
                </a:solidFill>
                <a:latin typeface="inherit"/>
              </a:rPr>
              <a:t>Parameters Names:</a:t>
            </a:r>
            <a:r>
              <a:rPr lang="en-IN" sz="1800" dirty="0">
                <a:latin typeface="inherit"/>
              </a:rPr>
              <a:t> </a:t>
            </a:r>
            <a:r>
              <a:rPr lang="en-IN" sz="1800" dirty="0" err="1">
                <a:latin typeface="inherit"/>
              </a:rPr>
              <a:t>tfUName</a:t>
            </a:r>
            <a:r>
              <a:rPr lang="en-IN" sz="1800" dirty="0">
                <a:latin typeface="inherit"/>
              </a:rPr>
              <a:t> &amp; </a:t>
            </a:r>
            <a:r>
              <a:rPr lang="en-IN" sz="1800" dirty="0" err="1">
                <a:latin typeface="inherit"/>
              </a:rPr>
              <a:t>tfUPass</a:t>
            </a:r>
            <a:endParaRPr lang="en-GB" sz="1800" u="sng" dirty="0">
              <a:solidFill>
                <a:schemeClr val="tx1"/>
              </a:solidFill>
              <a:latin typeface="inherit"/>
            </a:endParaRPr>
          </a:p>
          <a:p>
            <a:r>
              <a:rPr lang="en-IN" sz="1800" b="1" dirty="0">
                <a:solidFill>
                  <a:schemeClr val="bg2"/>
                </a:solidFill>
                <a:latin typeface="inherit"/>
              </a:rPr>
              <a:t>Parameter Type</a:t>
            </a:r>
            <a:r>
              <a:rPr lang="en-IN" sz="1800" dirty="0">
                <a:solidFill>
                  <a:schemeClr val="tx1"/>
                </a:solidFill>
                <a:latin typeface="inherit"/>
              </a:rPr>
              <a:t> : POST</a:t>
            </a:r>
            <a:endParaRPr lang="en-GB" sz="1800" b="0" i="0" u="sng" dirty="0">
              <a:solidFill>
                <a:schemeClr val="tx1"/>
              </a:solidFill>
              <a:effectLst/>
              <a:latin typeface="inherit"/>
            </a:endParaRPr>
          </a:p>
          <a:p>
            <a:r>
              <a:rPr lang="en-IN" sz="1800" b="1" dirty="0">
                <a:solidFill>
                  <a:schemeClr val="bg2"/>
                </a:solidFill>
                <a:latin typeface="inherit"/>
              </a:rPr>
              <a:t>P</a:t>
            </a:r>
            <a:r>
              <a:rPr lang="en-IN" sz="1800" b="1" i="0" dirty="0">
                <a:solidFill>
                  <a:schemeClr val="bg2"/>
                </a:solidFill>
                <a:effectLst/>
                <a:latin typeface="inherit"/>
              </a:rPr>
              <a:t>ayload:</a:t>
            </a:r>
            <a:r>
              <a:rPr lang="en-IN" sz="1800" b="0" i="0" dirty="0">
                <a:solidFill>
                  <a:schemeClr val="tx1"/>
                </a:solidFill>
                <a:effectLst/>
                <a:latin typeface="inherit"/>
              </a:rPr>
              <a:t> </a:t>
            </a:r>
            <a:r>
              <a:rPr lang="en-IN" sz="1800" b="0" i="1" dirty="0">
                <a:solidFill>
                  <a:schemeClr val="tx1"/>
                </a:solidFill>
                <a:effectLst/>
                <a:latin typeface="inherit"/>
              </a:rPr>
              <a:t>' or '1'='1'--</a:t>
            </a:r>
            <a:endParaRPr lang="en-GB" sz="1800" i="1" dirty="0">
              <a:solidFill>
                <a:schemeClr val="tx1"/>
              </a:solidFill>
              <a:latin typeface="inherit"/>
            </a:endParaRPr>
          </a:p>
          <a:p>
            <a:endParaRPr lang="en-GB" sz="1600" dirty="0">
              <a:solidFill>
                <a:schemeClr val="tx1"/>
              </a:solidFill>
              <a:latin typeface="inherit"/>
              <a:cs typeface="Times New Roman" panose="02020603050405020304" pitchFamily="18" charset="0"/>
            </a:endParaRPr>
          </a:p>
        </p:txBody>
      </p:sp>
    </p:spTree>
    <p:extLst>
      <p:ext uri="{BB962C8B-B14F-4D97-AF65-F5344CB8AC3E}">
        <p14:creationId xmlns:p14="http://schemas.microsoft.com/office/powerpoint/2010/main" val="2237360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2" name="TextBox 1">
            <a:extLst>
              <a:ext uri="{FF2B5EF4-FFF2-40B4-BE49-F238E27FC236}">
                <a16:creationId xmlns:a16="http://schemas.microsoft.com/office/drawing/2014/main" id="{2D2D4D32-1711-4777-6A9C-09CC81A51F6C}"/>
              </a:ext>
            </a:extLst>
          </p:cNvPr>
          <p:cNvSpPr txBox="1"/>
          <p:nvPr/>
        </p:nvSpPr>
        <p:spPr>
          <a:xfrm>
            <a:off x="347133" y="0"/>
            <a:ext cx="8449734" cy="5262979"/>
          </a:xfrm>
          <a:prstGeom prst="rect">
            <a:avLst/>
          </a:prstGeom>
          <a:noFill/>
        </p:spPr>
        <p:txBody>
          <a:bodyPr wrap="square" rtlCol="0">
            <a:spAutoFit/>
          </a:bodyPr>
          <a:lstStyle/>
          <a:p>
            <a:r>
              <a:rPr lang="en-GB" sz="2400" b="1" dirty="0">
                <a:latin typeface="inherit"/>
                <a:cs typeface="Times New Roman" panose="02020603050405020304" pitchFamily="18" charset="0"/>
              </a:rPr>
              <a:t>Environment:</a:t>
            </a:r>
          </a:p>
          <a:p>
            <a:endParaRPr lang="en-GB" sz="800" b="1" dirty="0">
              <a:latin typeface="inherit"/>
              <a:cs typeface="Times New Roman" panose="02020603050405020304" pitchFamily="18" charset="0"/>
            </a:endParaRPr>
          </a:p>
          <a:p>
            <a:r>
              <a:rPr lang="en-GB" sz="1800" b="1" dirty="0">
                <a:solidFill>
                  <a:schemeClr val="bg2"/>
                </a:solidFill>
                <a:latin typeface="inherit"/>
                <a:cs typeface="Times New Roman" panose="02020603050405020304" pitchFamily="18" charset="0"/>
              </a:rPr>
              <a:t>Scope:  </a:t>
            </a:r>
            <a:r>
              <a:rPr lang="en-GB" sz="1800" dirty="0">
                <a:latin typeface="inherit"/>
                <a:cs typeface="Times New Roman" panose="02020603050405020304" pitchFamily="18" charset="0"/>
              </a:rPr>
              <a:t>Web Application</a:t>
            </a:r>
          </a:p>
          <a:p>
            <a:r>
              <a:rPr lang="en-GB" sz="1800" b="1" dirty="0">
                <a:solidFill>
                  <a:schemeClr val="bg2"/>
                </a:solidFill>
                <a:latin typeface="inherit"/>
                <a:cs typeface="Times New Roman" panose="02020603050405020304" pitchFamily="18" charset="0"/>
              </a:rPr>
              <a:t>Product name: </a:t>
            </a:r>
            <a:r>
              <a:rPr lang="en-GB" sz="1800" dirty="0" err="1">
                <a:solidFill>
                  <a:schemeClr val="tx1"/>
                </a:solidFill>
                <a:latin typeface="inherit"/>
                <a:cs typeface="Times New Roman" panose="02020603050405020304" pitchFamily="18" charset="0"/>
              </a:rPr>
              <a:t>Acunetix</a:t>
            </a:r>
            <a:r>
              <a:rPr lang="en-GB" sz="1800" dirty="0">
                <a:solidFill>
                  <a:schemeClr val="tx1"/>
                </a:solidFill>
                <a:latin typeface="inherit"/>
                <a:cs typeface="Times New Roman" panose="02020603050405020304" pitchFamily="18" charset="0"/>
              </a:rPr>
              <a:t>(http://testasp.vulnweb.com/)</a:t>
            </a:r>
          </a:p>
          <a:p>
            <a:r>
              <a:rPr lang="en-GB" sz="1800" b="1" dirty="0">
                <a:solidFill>
                  <a:schemeClr val="bg2"/>
                </a:solidFill>
                <a:latin typeface="inherit"/>
                <a:cs typeface="Times New Roman" panose="02020603050405020304" pitchFamily="18" charset="0"/>
              </a:rPr>
              <a:t>OS name and version (</a:t>
            </a:r>
            <a:r>
              <a:rPr lang="en-GB" sz="1800" b="1" dirty="0" err="1">
                <a:solidFill>
                  <a:schemeClr val="bg2"/>
                </a:solidFill>
                <a:latin typeface="inherit"/>
                <a:cs typeface="Times New Roman" panose="02020603050405020304" pitchFamily="18" charset="0"/>
              </a:rPr>
              <a:t>incl</a:t>
            </a:r>
            <a:r>
              <a:rPr lang="en-GB" sz="1800" b="1" dirty="0">
                <a:solidFill>
                  <a:schemeClr val="bg2"/>
                </a:solidFill>
                <a:latin typeface="inherit"/>
                <a:cs typeface="Times New Roman" panose="02020603050405020304" pitchFamily="18" charset="0"/>
              </a:rPr>
              <a:t> SP): </a:t>
            </a:r>
            <a:r>
              <a:rPr lang="en-GB" sz="1800" dirty="0">
                <a:latin typeface="inherit"/>
                <a:cs typeface="Times New Roman" panose="02020603050405020304" pitchFamily="18" charset="0"/>
              </a:rPr>
              <a:t>Windows 11 22H2</a:t>
            </a:r>
          </a:p>
          <a:p>
            <a:r>
              <a:rPr lang="en-GB" sz="1800" b="1" dirty="0">
                <a:solidFill>
                  <a:schemeClr val="bg2"/>
                </a:solidFill>
                <a:latin typeface="inherit"/>
                <a:cs typeface="Times New Roman" panose="02020603050405020304" pitchFamily="18" charset="0"/>
              </a:rPr>
              <a:t>Attack type: </a:t>
            </a:r>
            <a:r>
              <a:rPr lang="en-IN" sz="1800" dirty="0">
                <a:latin typeface="inherit"/>
              </a:rPr>
              <a:t>Boolean Based SQL Injection</a:t>
            </a:r>
          </a:p>
          <a:p>
            <a:r>
              <a:rPr lang="en-GB" sz="1800" b="1" dirty="0">
                <a:solidFill>
                  <a:schemeClr val="bg2"/>
                </a:solidFill>
                <a:latin typeface="inherit"/>
                <a:cs typeface="Times New Roman" panose="02020603050405020304" pitchFamily="18" charset="0"/>
              </a:rPr>
              <a:t>Maximum user privileges needed to reproduce your issue: </a:t>
            </a:r>
            <a:r>
              <a:rPr lang="en-GB" sz="1800" dirty="0">
                <a:latin typeface="inherit"/>
                <a:cs typeface="Times New Roman" panose="02020603050405020304" pitchFamily="18" charset="0"/>
              </a:rPr>
              <a:t>no privileges</a:t>
            </a:r>
          </a:p>
          <a:p>
            <a:pPr algn="l"/>
            <a:endParaRPr lang="en-GB" sz="2100" b="1" i="0" dirty="0">
              <a:solidFill>
                <a:schemeClr val="tx1"/>
              </a:solidFill>
              <a:effectLst/>
              <a:latin typeface="inherit"/>
            </a:endParaRPr>
          </a:p>
          <a:p>
            <a:pPr algn="l"/>
            <a:r>
              <a:rPr lang="en-GB" sz="2400" b="1" i="0" dirty="0">
                <a:solidFill>
                  <a:schemeClr val="tx1"/>
                </a:solidFill>
                <a:effectLst/>
                <a:latin typeface="inherit"/>
              </a:rPr>
              <a:t>Steps to Reproduce:</a:t>
            </a:r>
          </a:p>
          <a:p>
            <a:pPr algn="l"/>
            <a:endParaRPr lang="en-GB" sz="900" b="1" i="0" dirty="0">
              <a:solidFill>
                <a:schemeClr val="tx1"/>
              </a:solidFill>
              <a:effectLst/>
              <a:latin typeface="inherit"/>
            </a:endParaRPr>
          </a:p>
          <a:p>
            <a:pPr marL="342900" indent="-342900" algn="l">
              <a:buFont typeface="+mj-lt"/>
              <a:buAutoNum type="arabicPeriod"/>
            </a:pPr>
            <a:r>
              <a:rPr lang="en-GB" sz="1800" b="0" i="0" dirty="0">
                <a:solidFill>
                  <a:schemeClr val="tx1"/>
                </a:solidFill>
                <a:effectLst/>
                <a:latin typeface="inherit"/>
              </a:rPr>
              <a:t>Navigate to the following URL: </a:t>
            </a:r>
            <a:r>
              <a:rPr lang="en-GB" sz="1800" b="0" i="0" u="sng" dirty="0">
                <a:solidFill>
                  <a:schemeClr val="tx1"/>
                </a:solidFill>
                <a:effectLst/>
                <a:latin typeface="inherit"/>
                <a:hlinkClick r:id="rId3">
                  <a:extLst>
                    <a:ext uri="{A12FA001-AC4F-418D-AE19-62706E023703}">
                      <ahyp:hlinkClr xmlns:ahyp="http://schemas.microsoft.com/office/drawing/2018/hyperlinkcolor" val="tx"/>
                    </a:ext>
                  </a:extLst>
                </a:hlinkClick>
              </a:rPr>
              <a:t>http://testasp.vulnweb.com/Login.asp</a:t>
            </a:r>
            <a:endParaRPr lang="en-GB" sz="1800" b="0" i="0" u="sng" dirty="0">
              <a:solidFill>
                <a:schemeClr val="tx1"/>
              </a:solidFill>
              <a:effectLst/>
              <a:latin typeface="inherit"/>
            </a:endParaRPr>
          </a:p>
          <a:p>
            <a:pPr marL="342900" indent="-342900" algn="l">
              <a:buFont typeface="+mj-lt"/>
              <a:buAutoNum type="arabicPeriod"/>
            </a:pPr>
            <a:endParaRPr lang="en-GB" sz="200" b="0" i="0" dirty="0">
              <a:solidFill>
                <a:schemeClr val="tx1"/>
              </a:solidFill>
              <a:effectLst/>
              <a:latin typeface="inherit"/>
            </a:endParaRPr>
          </a:p>
          <a:p>
            <a:pPr marL="342900" indent="-342900" algn="l">
              <a:buFont typeface="+mj-lt"/>
              <a:buAutoNum type="arabicPeriod"/>
            </a:pPr>
            <a:r>
              <a:rPr lang="en-GB" sz="1800" b="0" i="0" dirty="0">
                <a:solidFill>
                  <a:schemeClr val="tx1"/>
                </a:solidFill>
                <a:effectLst/>
                <a:latin typeface="inherit"/>
              </a:rPr>
              <a:t>In any input field, enter the following payload: ' or '1'='1’—</a:t>
            </a:r>
          </a:p>
          <a:p>
            <a:pPr marL="342900" indent="-342900" algn="l">
              <a:buFont typeface="+mj-lt"/>
              <a:buAutoNum type="arabicPeriod"/>
            </a:pPr>
            <a:endParaRPr lang="en-GB" sz="200" b="0" i="0" dirty="0">
              <a:solidFill>
                <a:schemeClr val="tx1"/>
              </a:solidFill>
              <a:effectLst/>
              <a:latin typeface="inherit"/>
            </a:endParaRPr>
          </a:p>
          <a:p>
            <a:pPr marL="342900" indent="-342900" algn="l">
              <a:buFont typeface="+mj-lt"/>
              <a:buAutoNum type="arabicPeriod"/>
            </a:pPr>
            <a:r>
              <a:rPr lang="en-GB" sz="1800" b="0" i="0" dirty="0">
                <a:solidFill>
                  <a:schemeClr val="tx1"/>
                </a:solidFill>
                <a:effectLst/>
                <a:latin typeface="inherit"/>
              </a:rPr>
              <a:t>Submit the form or proceed with the login process.</a:t>
            </a:r>
          </a:p>
          <a:p>
            <a:pPr algn="l"/>
            <a:endParaRPr lang="en-GB" sz="1200" b="0" i="0" dirty="0">
              <a:solidFill>
                <a:schemeClr val="tx1"/>
              </a:solidFill>
              <a:effectLst/>
              <a:latin typeface="inherit"/>
            </a:endParaRPr>
          </a:p>
          <a:p>
            <a:pPr algn="l"/>
            <a:r>
              <a:rPr lang="en-GB" sz="1800" b="1" i="0" dirty="0">
                <a:solidFill>
                  <a:schemeClr val="bg2"/>
                </a:solidFill>
                <a:effectLst/>
                <a:latin typeface="inherit"/>
              </a:rPr>
              <a:t>Note: </a:t>
            </a:r>
            <a:r>
              <a:rPr lang="en-GB" sz="1800" b="0" i="0" dirty="0">
                <a:solidFill>
                  <a:schemeClr val="tx1"/>
                </a:solidFill>
                <a:effectLst/>
                <a:latin typeface="inherit"/>
              </a:rPr>
              <a:t>After entering the provided payload </a:t>
            </a:r>
            <a:r>
              <a:rPr lang="en-GB" sz="1800" b="0" i="1" dirty="0">
                <a:solidFill>
                  <a:schemeClr val="tx1"/>
                </a:solidFill>
                <a:effectLst/>
                <a:latin typeface="inherit"/>
              </a:rPr>
              <a:t>(' or '1'='1'--</a:t>
            </a:r>
            <a:r>
              <a:rPr lang="en-GB" sz="1800" b="0" i="0" dirty="0">
                <a:solidFill>
                  <a:schemeClr val="tx1"/>
                </a:solidFill>
                <a:effectLst/>
                <a:latin typeface="inherit"/>
              </a:rPr>
              <a:t>), the affected field will always return true. This manipulation of the input causes the SQL query to evaluate the condition '1'='1' as true, bypassing any intended authentication checks and potentially granting unauthorized access to sensitive information.</a:t>
            </a:r>
          </a:p>
          <a:p>
            <a:pPr algn="l"/>
            <a:endParaRPr lang="en-GB" sz="1800" b="0" i="0" dirty="0">
              <a:solidFill>
                <a:schemeClr val="tx1"/>
              </a:solidFill>
              <a:effectLst/>
              <a:latin typeface="inherit"/>
            </a:endParaRPr>
          </a:p>
        </p:txBody>
      </p:sp>
    </p:spTree>
    <p:extLst>
      <p:ext uri="{BB962C8B-B14F-4D97-AF65-F5344CB8AC3E}">
        <p14:creationId xmlns:p14="http://schemas.microsoft.com/office/powerpoint/2010/main" val="310384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a:extLst>
              <a:ext uri="{FF2B5EF4-FFF2-40B4-BE49-F238E27FC236}">
                <a16:creationId xmlns:a16="http://schemas.microsoft.com/office/drawing/2014/main" id="{AA72249F-BA41-FC7C-0264-B19B7A96EE58}"/>
              </a:ext>
            </a:extLst>
          </p:cNvPr>
          <p:cNvPicPr>
            <a:picLocks noChangeAspect="1"/>
          </p:cNvPicPr>
          <p:nvPr/>
        </p:nvPicPr>
        <p:blipFill>
          <a:blip r:embed="rId3"/>
          <a:stretch>
            <a:fillRect/>
          </a:stretch>
        </p:blipFill>
        <p:spPr>
          <a:xfrm>
            <a:off x="0" y="519113"/>
            <a:ext cx="9144000" cy="4624387"/>
          </a:xfrm>
          <a:prstGeom prst="rect">
            <a:avLst/>
          </a:prstGeom>
        </p:spPr>
      </p:pic>
      <p:sp>
        <p:nvSpPr>
          <p:cNvPr id="5" name="TextBox 4">
            <a:extLst>
              <a:ext uri="{FF2B5EF4-FFF2-40B4-BE49-F238E27FC236}">
                <a16:creationId xmlns:a16="http://schemas.microsoft.com/office/drawing/2014/main" id="{582EE47E-8B9C-C6D1-C1D5-1E146E898A2C}"/>
              </a:ext>
            </a:extLst>
          </p:cNvPr>
          <p:cNvSpPr txBox="1"/>
          <p:nvPr/>
        </p:nvSpPr>
        <p:spPr>
          <a:xfrm>
            <a:off x="75898" y="26670"/>
            <a:ext cx="8382000" cy="492443"/>
          </a:xfrm>
          <a:prstGeom prst="rect">
            <a:avLst/>
          </a:prstGeom>
          <a:noFill/>
        </p:spPr>
        <p:txBody>
          <a:bodyPr wrap="square" rtlCol="0">
            <a:spAutoFit/>
          </a:bodyPr>
          <a:lstStyle/>
          <a:p>
            <a:r>
              <a:rPr lang="en-IN" sz="2600" b="1" i="0" dirty="0">
                <a:solidFill>
                  <a:schemeClr val="tx1"/>
                </a:solidFill>
                <a:effectLst/>
                <a:latin typeface="inherit"/>
                <a:cs typeface="Times New Roman" panose="02020603050405020304" pitchFamily="18" charset="0"/>
              </a:rPr>
              <a:t>Proof of Concept (PoC):</a:t>
            </a:r>
            <a:endParaRPr lang="en-IN" sz="2600" b="1" dirty="0">
              <a:solidFill>
                <a:schemeClr val="tx1"/>
              </a:solidFill>
              <a:latin typeface="inherit"/>
              <a:cs typeface="Times New Roman" panose="02020603050405020304" pitchFamily="18" charset="0"/>
            </a:endParaRPr>
          </a:p>
        </p:txBody>
      </p:sp>
    </p:spTree>
    <p:extLst>
      <p:ext uri="{BB962C8B-B14F-4D97-AF65-F5344CB8AC3E}">
        <p14:creationId xmlns:p14="http://schemas.microsoft.com/office/powerpoint/2010/main" val="1348569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3" name="Picture 2">
            <a:extLst>
              <a:ext uri="{FF2B5EF4-FFF2-40B4-BE49-F238E27FC236}">
                <a16:creationId xmlns:a16="http://schemas.microsoft.com/office/drawing/2014/main" id="{166587CF-EA70-1BFD-8A81-429D1F67BA9B}"/>
              </a:ext>
            </a:extLst>
          </p:cNvPr>
          <p:cNvPicPr>
            <a:picLocks noChangeAspect="1"/>
          </p:cNvPicPr>
          <p:nvPr/>
        </p:nvPicPr>
        <p:blipFill>
          <a:blip r:embed="rId3"/>
          <a:stretch>
            <a:fillRect/>
          </a:stretch>
        </p:blipFill>
        <p:spPr>
          <a:xfrm>
            <a:off x="0" y="231662"/>
            <a:ext cx="9144000" cy="4614862"/>
          </a:xfrm>
          <a:prstGeom prst="rect">
            <a:avLst/>
          </a:prstGeom>
        </p:spPr>
      </p:pic>
    </p:spTree>
    <p:extLst>
      <p:ext uri="{BB962C8B-B14F-4D97-AF65-F5344CB8AC3E}">
        <p14:creationId xmlns:p14="http://schemas.microsoft.com/office/powerpoint/2010/main" val="3841646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0BDFCA-68C6-190B-36A1-C567BEA13B7B}"/>
              </a:ext>
            </a:extLst>
          </p:cNvPr>
          <p:cNvSpPr txBox="1"/>
          <p:nvPr/>
        </p:nvSpPr>
        <p:spPr>
          <a:xfrm>
            <a:off x="677635" y="106136"/>
            <a:ext cx="5208814" cy="369332"/>
          </a:xfrm>
          <a:prstGeom prst="rect">
            <a:avLst/>
          </a:prstGeom>
          <a:noFill/>
        </p:spPr>
        <p:txBody>
          <a:bodyPr wrap="square" rtlCol="0">
            <a:spAutoFit/>
          </a:bodyPr>
          <a:lstStyle/>
          <a:p>
            <a:pPr algn="l" fontAlgn="auto"/>
            <a:r>
              <a:rPr lang="en-IN" sz="1800" b="1" i="0" dirty="0">
                <a:solidFill>
                  <a:srgbClr val="3E3E3E"/>
                </a:solidFill>
                <a:effectLst/>
                <a:latin typeface="inherit"/>
              </a:rPr>
              <a:t>Video Demonstration:</a:t>
            </a:r>
          </a:p>
        </p:txBody>
      </p:sp>
      <p:pic>
        <p:nvPicPr>
          <p:cNvPr id="2" name="acuforum login - [InPrivate] - Microsoft​ Edge 2023-06-15 23-20-39">
            <a:hlinkClick r:id="" action="ppaction://media"/>
            <a:extLst>
              <a:ext uri="{FF2B5EF4-FFF2-40B4-BE49-F238E27FC236}">
                <a16:creationId xmlns:a16="http://schemas.microsoft.com/office/drawing/2014/main" id="{781CDD3A-3316-BD13-884C-774B4FFA9B7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9011" y="604362"/>
            <a:ext cx="8645978" cy="4539138"/>
          </a:xfrm>
          <a:prstGeom prst="rect">
            <a:avLst/>
          </a:prstGeom>
        </p:spPr>
      </p:pic>
    </p:spTree>
    <p:extLst>
      <p:ext uri="{BB962C8B-B14F-4D97-AF65-F5344CB8AC3E}">
        <p14:creationId xmlns:p14="http://schemas.microsoft.com/office/powerpoint/2010/main" val="145545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0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10092C-756B-13A4-727A-4EC214FF3F91}"/>
              </a:ext>
            </a:extLst>
          </p:cNvPr>
          <p:cNvSpPr txBox="1"/>
          <p:nvPr/>
        </p:nvSpPr>
        <p:spPr>
          <a:xfrm>
            <a:off x="230716" y="455786"/>
            <a:ext cx="8682567" cy="4401205"/>
          </a:xfrm>
          <a:prstGeom prst="rect">
            <a:avLst/>
          </a:prstGeom>
          <a:noFill/>
        </p:spPr>
        <p:txBody>
          <a:bodyPr wrap="square" rtlCol="0">
            <a:spAutoFit/>
          </a:bodyPr>
          <a:lstStyle/>
          <a:p>
            <a:r>
              <a:rPr lang="en-IN" sz="2400" b="1" i="0" dirty="0">
                <a:solidFill>
                  <a:schemeClr val="tx1"/>
                </a:solidFill>
                <a:effectLst/>
                <a:latin typeface="inherit"/>
                <a:cs typeface="Times New Roman" panose="02020603050405020304" pitchFamily="18" charset="0"/>
              </a:rPr>
              <a:t>Impact:</a:t>
            </a:r>
          </a:p>
          <a:p>
            <a:endParaRPr lang="en-IN" sz="1000" b="1" i="0" dirty="0">
              <a:solidFill>
                <a:schemeClr val="tx1"/>
              </a:solidFill>
              <a:effectLst/>
              <a:latin typeface="inherit"/>
              <a:cs typeface="Times New Roman" panose="02020603050405020304" pitchFamily="18" charset="0"/>
            </a:endParaRPr>
          </a:p>
          <a:p>
            <a:r>
              <a:rPr lang="en-GB" sz="1800" b="0" i="0" dirty="0">
                <a:solidFill>
                  <a:schemeClr val="tx1"/>
                </a:solidFill>
                <a:effectLst/>
                <a:latin typeface="inherit"/>
              </a:rPr>
              <a:t>By injecting the provided payload (' or '1'='1'--), the attacker can manipulate the SQL query executed by the application. This payload leverages a </a:t>
            </a:r>
            <a:r>
              <a:rPr lang="en-GB" sz="1800" b="0" i="0" dirty="0" err="1">
                <a:solidFill>
                  <a:schemeClr val="tx1"/>
                </a:solidFill>
                <a:effectLst/>
                <a:latin typeface="inherit"/>
              </a:rPr>
              <a:t>boolean</a:t>
            </a:r>
            <a:r>
              <a:rPr lang="en-GB" sz="1800" b="0" i="0" dirty="0">
                <a:solidFill>
                  <a:schemeClr val="tx1"/>
                </a:solidFill>
                <a:effectLst/>
                <a:latin typeface="inherit"/>
              </a:rPr>
              <a:t> condition that always evaluates to true, allowing the attacker to bypass authentication mechanisms or gain unauthorized access to sensitive data stored in the application's database.</a:t>
            </a:r>
            <a:endParaRPr lang="en-GB" sz="1800" dirty="0">
              <a:solidFill>
                <a:schemeClr val="tx1"/>
              </a:solidFill>
              <a:latin typeface="inherit"/>
            </a:endParaRPr>
          </a:p>
          <a:p>
            <a:endParaRPr lang="en-GB" dirty="0">
              <a:latin typeface="inherit"/>
            </a:endParaRPr>
          </a:p>
          <a:p>
            <a:endParaRPr lang="en-GB" sz="1000" dirty="0">
              <a:latin typeface="inherit"/>
            </a:endParaRPr>
          </a:p>
          <a:p>
            <a:r>
              <a:rPr lang="en-IN" sz="2400" b="1" i="0" dirty="0">
                <a:solidFill>
                  <a:schemeClr val="tx1"/>
                </a:solidFill>
                <a:effectLst/>
                <a:latin typeface="inherit"/>
              </a:rPr>
              <a:t>Recommendations:</a:t>
            </a:r>
          </a:p>
          <a:p>
            <a:endParaRPr lang="en-IN" sz="1000" b="0" i="0" dirty="0">
              <a:solidFill>
                <a:schemeClr val="tx1"/>
              </a:solidFill>
              <a:effectLst/>
              <a:latin typeface="inherit"/>
            </a:endParaRPr>
          </a:p>
          <a:p>
            <a:pPr marL="285750" indent="-285750" algn="l">
              <a:buFont typeface="Arial" panose="020B0604020202020204" pitchFamily="34" charset="0"/>
              <a:buChar char="•"/>
            </a:pPr>
            <a:r>
              <a:rPr lang="en-GB" sz="1800" b="0" i="0" dirty="0">
                <a:solidFill>
                  <a:schemeClr val="tx1"/>
                </a:solidFill>
                <a:effectLst/>
                <a:latin typeface="inherit"/>
              </a:rPr>
              <a:t>Implement proper input validation and sanitization techniques.</a:t>
            </a:r>
          </a:p>
          <a:p>
            <a:pPr marL="285750" indent="-285750" algn="l">
              <a:buFont typeface="Arial" panose="020B0604020202020204" pitchFamily="34" charset="0"/>
              <a:buChar char="•"/>
            </a:pPr>
            <a:endParaRPr lang="en-GB" sz="200" b="0" i="0" dirty="0">
              <a:solidFill>
                <a:schemeClr val="tx1"/>
              </a:solidFill>
              <a:effectLst/>
              <a:latin typeface="inherit"/>
            </a:endParaRPr>
          </a:p>
          <a:p>
            <a:pPr marL="285750" indent="-285750" algn="l">
              <a:buFont typeface="Arial" panose="020B0604020202020204" pitchFamily="34" charset="0"/>
              <a:buChar char="•"/>
            </a:pPr>
            <a:r>
              <a:rPr lang="en-GB" sz="1800" b="0" i="0" dirty="0">
                <a:solidFill>
                  <a:schemeClr val="tx1"/>
                </a:solidFill>
                <a:effectLst/>
                <a:latin typeface="inherit"/>
              </a:rPr>
              <a:t>Use parameterized queries or prepared statements to prevent SQL injection.</a:t>
            </a:r>
          </a:p>
          <a:p>
            <a:pPr marL="285750" indent="-285750" algn="l">
              <a:buFont typeface="Arial" panose="020B0604020202020204" pitchFamily="34" charset="0"/>
              <a:buChar char="•"/>
            </a:pPr>
            <a:endParaRPr lang="en-GB" sz="200" b="0" i="0" dirty="0">
              <a:solidFill>
                <a:schemeClr val="tx1"/>
              </a:solidFill>
              <a:effectLst/>
              <a:latin typeface="inherit"/>
            </a:endParaRPr>
          </a:p>
          <a:p>
            <a:pPr marL="285750" indent="-285750" algn="l">
              <a:buFont typeface="Arial" panose="020B0604020202020204" pitchFamily="34" charset="0"/>
              <a:buChar char="•"/>
            </a:pPr>
            <a:r>
              <a:rPr lang="en-GB" sz="1800" b="0" i="0" dirty="0">
                <a:solidFill>
                  <a:schemeClr val="tx1"/>
                </a:solidFill>
                <a:effectLst/>
                <a:latin typeface="inherit"/>
              </a:rPr>
              <a:t>Apply least privilege principles to database accounts used by the application.</a:t>
            </a:r>
          </a:p>
          <a:p>
            <a:pPr marL="285750" indent="-285750" algn="l">
              <a:buFont typeface="Arial" panose="020B0604020202020204" pitchFamily="34" charset="0"/>
              <a:buChar char="•"/>
            </a:pPr>
            <a:endParaRPr lang="en-GB" sz="200" b="0" i="0" dirty="0">
              <a:solidFill>
                <a:schemeClr val="tx1"/>
              </a:solidFill>
              <a:effectLst/>
              <a:latin typeface="inherit"/>
            </a:endParaRPr>
          </a:p>
          <a:p>
            <a:pPr marL="285750" indent="-285750" algn="l">
              <a:buFont typeface="Arial" panose="020B0604020202020204" pitchFamily="34" charset="0"/>
              <a:buChar char="•"/>
            </a:pPr>
            <a:r>
              <a:rPr lang="en-GB" sz="1800" dirty="0">
                <a:solidFill>
                  <a:schemeClr val="tx1"/>
                </a:solidFill>
                <a:latin typeface="inherit"/>
              </a:rPr>
              <a:t>S</a:t>
            </a:r>
            <a:r>
              <a:rPr lang="en-GB" sz="1800" b="0" i="0" dirty="0">
                <a:solidFill>
                  <a:schemeClr val="tx1"/>
                </a:solidFill>
                <a:effectLst/>
                <a:latin typeface="inherit"/>
              </a:rPr>
              <a:t>ecure coding practices and the risks associated with SQL injection.</a:t>
            </a:r>
          </a:p>
          <a:p>
            <a:pPr marL="285750" indent="-285750" algn="l">
              <a:buFont typeface="Arial" panose="020B0604020202020204" pitchFamily="34" charset="0"/>
              <a:buChar char="•"/>
            </a:pPr>
            <a:endParaRPr lang="en-GB" sz="200" dirty="0">
              <a:solidFill>
                <a:schemeClr val="tx1"/>
              </a:solidFill>
              <a:latin typeface="inherit"/>
            </a:endParaRPr>
          </a:p>
          <a:p>
            <a:pPr marL="285750" indent="-285750" algn="l">
              <a:buFont typeface="Arial" panose="020B0604020202020204" pitchFamily="34" charset="0"/>
              <a:buChar char="•"/>
            </a:pPr>
            <a:r>
              <a:rPr lang="en-GB" sz="1800" b="0" i="0" dirty="0">
                <a:solidFill>
                  <a:schemeClr val="tx1"/>
                </a:solidFill>
                <a:effectLst/>
                <a:latin typeface="inherit"/>
              </a:rPr>
              <a:t>Implement a Web Application Firewall (WAF) to provide an additional layer of protection against SQL injection attacks.</a:t>
            </a:r>
          </a:p>
        </p:txBody>
      </p:sp>
    </p:spTree>
    <p:extLst>
      <p:ext uri="{BB962C8B-B14F-4D97-AF65-F5344CB8AC3E}">
        <p14:creationId xmlns:p14="http://schemas.microsoft.com/office/powerpoint/2010/main" val="3539438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1959975"/>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b="1" dirty="0">
                <a:latin typeface="Times New Roman" panose="02020603050405020304" pitchFamily="18" charset="0"/>
                <a:ea typeface="Proxima Nova"/>
                <a:cs typeface="Times New Roman" panose="02020603050405020304" pitchFamily="18" charset="0"/>
                <a:sym typeface="Proxima Nova"/>
              </a:rPr>
              <a:t>Thank </a:t>
            </a:r>
            <a:r>
              <a:rPr lang="en" sz="5000" b="1" dirty="0">
                <a:latin typeface="inherit"/>
                <a:ea typeface="Proxima Nova"/>
                <a:cs typeface="Times New Roman" panose="02020603050405020304" pitchFamily="18" charset="0"/>
                <a:sym typeface="Proxima Nova"/>
              </a:rPr>
              <a:t>You</a:t>
            </a:r>
            <a:endParaRPr sz="5000" b="1" dirty="0">
              <a:latin typeface="inherit"/>
              <a:ea typeface="Proxima Nova"/>
              <a:cs typeface="Times New Roman" panose="02020603050405020304" pitchFamily="18" charset="0"/>
              <a:sym typeface="Proxima Nova"/>
            </a:endParaRPr>
          </a:p>
        </p:txBody>
      </p:sp>
      <p:sp>
        <p:nvSpPr>
          <p:cNvPr id="2" name="TextBox 1">
            <a:extLst>
              <a:ext uri="{FF2B5EF4-FFF2-40B4-BE49-F238E27FC236}">
                <a16:creationId xmlns:a16="http://schemas.microsoft.com/office/drawing/2014/main" id="{1D79F108-5A54-E00A-1EA6-1EBFD1CA5382}"/>
              </a:ext>
            </a:extLst>
          </p:cNvPr>
          <p:cNvSpPr txBox="1"/>
          <p:nvPr/>
        </p:nvSpPr>
        <p:spPr>
          <a:xfrm>
            <a:off x="3388001" y="2801775"/>
            <a:ext cx="2367997" cy="307777"/>
          </a:xfrm>
          <a:prstGeom prst="rect">
            <a:avLst/>
          </a:prstGeom>
          <a:noFill/>
        </p:spPr>
        <p:txBody>
          <a:bodyPr wrap="square" rtlCol="0">
            <a:spAutoFit/>
          </a:bodyPr>
          <a:lstStyle/>
          <a:p>
            <a:r>
              <a:rPr lang="en-GB" b="1" dirty="0">
                <a:solidFill>
                  <a:schemeClr val="tx1"/>
                </a:solidFill>
                <a:latin typeface="inherit"/>
                <a:cs typeface="Times New Roman" panose="02020603050405020304" pitchFamily="18" charset="0"/>
              </a:rPr>
              <a:t>Submitted by: Vishal Balani</a:t>
            </a:r>
            <a:endParaRPr lang="en-IN" b="1" dirty="0">
              <a:solidFill>
                <a:schemeClr val="tx1"/>
              </a:solidFill>
              <a:latin typeface="inherit"/>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709</TotalTime>
  <Words>393</Words>
  <Application>Microsoft Office PowerPoint</Application>
  <PresentationFormat>On-screen Show (16:9)</PresentationFormat>
  <Paragraphs>52</Paragraphs>
  <Slides>9</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inherit</vt:lpstr>
      <vt:lpstr>Times New Roman</vt:lpstr>
      <vt:lpstr>Simple Light</vt:lpstr>
      <vt:lpstr>Reporting Vulnerability</vt:lpstr>
      <vt:lpstr>SQL Injection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Reporting Vulnerability</dc:title>
  <dc:creator>Vishal Balani</dc:creator>
  <cp:lastModifiedBy>Vishal Balani</cp:lastModifiedBy>
  <cp:revision>16</cp:revision>
  <dcterms:modified xsi:type="dcterms:W3CDTF">2023-06-15T18:08:52Z</dcterms:modified>
</cp:coreProperties>
</file>